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niibzr.ru/ru/glavnaya/gosudarstvennaya-kollekciya-ehntomoakarifagov-i-mikroorganizmov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Биотехнология в защите растений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297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s://ak4.picdn.net/shutterstock/videos/10662344/thumb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25" y="836712"/>
            <a:ext cx="8435737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362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dirty="0"/>
              <a:t>Контейнеры-виварии или банки помещают в климатические камеры или на стеллажи, поддерживая заданную температуру и влажность, а также </a:t>
            </a:r>
            <a:r>
              <a:rPr lang="ru-RU" sz="2100" dirty="0" err="1"/>
              <a:t>фотопериод</a:t>
            </a:r>
            <a:r>
              <a:rPr lang="ru-RU" sz="2100" dirty="0"/>
              <a:t>, характерный для зоны разведения и применения паразита.</a:t>
            </a:r>
          </a:p>
          <a:p>
            <a:pPr marL="0" indent="0">
              <a:buNone/>
            </a:pPr>
            <a:r>
              <a:rPr lang="ru-RU" sz="2100" dirty="0"/>
              <a:t>Равномерность заселения яиц </a:t>
            </a:r>
            <a:r>
              <a:rPr lang="ru-RU" sz="2100" dirty="0" err="1"/>
              <a:t>трихограммой</a:t>
            </a:r>
            <a:r>
              <a:rPr lang="ru-RU" sz="2100" dirty="0"/>
              <a:t> достигается переворачиванием банок через сутки и поочередным включением ламп в климатических камерах с вивариями. </a:t>
            </a:r>
            <a:r>
              <a:rPr lang="ru-RU" sz="2100" dirty="0" err="1"/>
              <a:t>Трихограмма</a:t>
            </a:r>
            <a:r>
              <a:rPr lang="ru-RU" sz="2100" dirty="0"/>
              <a:t> имеет положительный фототаксис и перемещается из темноты на более освещенные участки.</a:t>
            </a:r>
          </a:p>
          <a:p>
            <a:pPr marL="0" indent="0">
              <a:buNone/>
            </a:pPr>
            <a:r>
              <a:rPr lang="ru-RU" sz="2100" dirty="0"/>
              <a:t>Через 1–2 суток в вытяжном шкафу </a:t>
            </a:r>
            <a:r>
              <a:rPr lang="ru-RU" sz="2100" dirty="0" err="1"/>
              <a:t>трихограмму</a:t>
            </a:r>
            <a:r>
              <a:rPr lang="ru-RU" sz="2100" dirty="0"/>
              <a:t> удаляют, а сосуды или виварии ставят в условия, близкие к природным (под навес или в инсектарий вне помещения), на время развития личинок </a:t>
            </a:r>
            <a:r>
              <a:rPr lang="ru-RU" sz="2100" dirty="0" err="1"/>
              <a:t>трихограммы</a:t>
            </a:r>
            <a:r>
              <a:rPr lang="ru-RU" sz="2100" dirty="0"/>
              <a:t>. После почернения зараженных яиц, что говорит о наступлении стадии </a:t>
            </a:r>
            <a:r>
              <a:rPr lang="ru-RU" sz="2100" dirty="0" err="1"/>
              <a:t>предкуколки</a:t>
            </a:r>
            <a:r>
              <a:rPr lang="ru-RU" sz="2100" dirty="0"/>
              <a:t> у паразита, яйца счищают со стекол, очищают в вытяжном шкафу в пневматическом классификаторе, взвешивают и фасуют в пакеты для реализации. На пакете указывают вид </a:t>
            </a:r>
            <a:r>
              <a:rPr lang="ru-RU" sz="2100" dirty="0" err="1"/>
              <a:t>трихограммы</a:t>
            </a:r>
            <a:r>
              <a:rPr lang="ru-RU" sz="2100" dirty="0"/>
              <a:t>, дату заражения и начала хранения, процент заселенных яиц, число особей </a:t>
            </a:r>
            <a:r>
              <a:rPr lang="ru-RU" sz="2100" dirty="0" err="1"/>
              <a:t>трихограммы</a:t>
            </a:r>
            <a:r>
              <a:rPr lang="ru-RU" sz="2100" dirty="0"/>
              <a:t>. Обычно в 1 г яиц содержится 80 тыс. </a:t>
            </a:r>
            <a:r>
              <a:rPr lang="ru-RU" sz="2100" dirty="0" err="1"/>
              <a:t>предкуколок</a:t>
            </a:r>
            <a:r>
              <a:rPr lang="ru-RU" sz="2100" dirty="0"/>
              <a:t> </a:t>
            </a:r>
            <a:r>
              <a:rPr lang="ru-RU" sz="2100" dirty="0" err="1"/>
              <a:t>трихограммы</a:t>
            </a:r>
            <a:r>
              <a:rPr lang="ru-RU" sz="2100" dirty="0"/>
              <a:t>.</a:t>
            </a:r>
          </a:p>
          <a:p>
            <a:pPr marL="0" indent="0">
              <a:buNone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31583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Хранение </a:t>
            </a:r>
            <a:r>
              <a:rPr lang="ru-RU" i="1" dirty="0" err="1"/>
              <a:t>трихограммы</a:t>
            </a:r>
            <a:r>
              <a:rPr lang="ru-RU" i="1" dirty="0"/>
              <a:t>.</a:t>
            </a:r>
            <a:r>
              <a:rPr lang="ru-RU" dirty="0"/>
              <a:t> Кратковременное хранение недиапаузирующей </a:t>
            </a:r>
            <a:r>
              <a:rPr lang="ru-RU" dirty="0" err="1"/>
              <a:t>трихограммы</a:t>
            </a:r>
            <a:r>
              <a:rPr lang="ru-RU" dirty="0"/>
              <a:t> проводят в холодильниках при +1–3 °С и относительной влажности воздуха 85–90 % в фазе </a:t>
            </a:r>
            <a:r>
              <a:rPr lang="ru-RU" dirty="0" err="1"/>
              <a:t>предкуколки</a:t>
            </a:r>
            <a:r>
              <a:rPr lang="ru-RU" dirty="0"/>
              <a:t> не более 40 дней, куколки – 20 дней, имаго перед вылетом – 10 дней.</a:t>
            </a:r>
          </a:p>
          <a:p>
            <a:r>
              <a:rPr lang="ru-RU" dirty="0"/>
              <a:t>Длительное хранение возможно лишь на стадии взрослой, закончившей питание личинки. Для получения </a:t>
            </a:r>
            <a:r>
              <a:rPr lang="ru-RU" dirty="0" err="1"/>
              <a:t>диапаузирующей</a:t>
            </a:r>
            <a:r>
              <a:rPr lang="ru-RU" dirty="0"/>
              <a:t> </a:t>
            </a:r>
            <a:r>
              <a:rPr lang="ru-RU" dirty="0" err="1"/>
              <a:t>трихограммы</a:t>
            </a:r>
            <a:r>
              <a:rPr lang="ru-RU" dirty="0"/>
              <a:t> однодневные яйца зерновой моли заселяют </a:t>
            </a:r>
            <a:r>
              <a:rPr lang="ru-RU" dirty="0" err="1"/>
              <a:t>трихограммой</a:t>
            </a:r>
            <a:r>
              <a:rPr lang="ru-RU" dirty="0"/>
              <a:t> при переменных суточных температурах 20–23 °С днем и 10 °С ночью, относительной влажности воздуха 80 % и 14–16-часовом дне. Затем дневную температуру понижают до 10 °С и яйца содержат 3–4 недели. В дальнейшем зараженные яйца хранят в холодильниках при 1–3 °С и влажности 80 %.</a:t>
            </a:r>
          </a:p>
          <a:p>
            <a:r>
              <a:rPr lang="ru-RU" dirty="0"/>
              <a:t>Для реактивации </a:t>
            </a:r>
            <a:r>
              <a:rPr lang="ru-RU" dirty="0" err="1"/>
              <a:t>трихограммы</a:t>
            </a:r>
            <a:r>
              <a:rPr lang="ru-RU" dirty="0"/>
              <a:t> и выхода из диапаузы яйца помещают на неделю в температурный режим 14–15 °С, а затем – 20–22 °С. Лёт паразита начинается через 7–9 дней.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38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Производство биопрепаратов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/>
              <a:t>Разрабатываемые биопрепараты обеспечивают:</a:t>
            </a:r>
          </a:p>
          <a:p>
            <a:pPr marL="0" indent="0" fontAlgn="base">
              <a:buNone/>
            </a:pPr>
            <a:r>
              <a:rPr lang="ru-RU" dirty="0" smtClean="0"/>
              <a:t>- широкий </a:t>
            </a:r>
            <a:r>
              <a:rPr lang="ru-RU" dirty="0"/>
              <a:t>спектр антагонистического действия в отношении ряда патогенов;</a:t>
            </a:r>
          </a:p>
          <a:p>
            <a:pPr marL="0" indent="0" fontAlgn="base">
              <a:buNone/>
            </a:pPr>
            <a:r>
              <a:rPr lang="ru-RU" dirty="0" smtClean="0"/>
              <a:t>- выраженный </a:t>
            </a:r>
            <a:r>
              <a:rPr lang="ru-RU" dirty="0"/>
              <a:t>ростостимулирующий эффект;</a:t>
            </a:r>
          </a:p>
          <a:p>
            <a:pPr marL="0" indent="0" fontAlgn="base">
              <a:buNone/>
            </a:pPr>
            <a:r>
              <a:rPr lang="ru-RU" dirty="0" smtClean="0"/>
              <a:t>- отсутствие </a:t>
            </a:r>
            <a:r>
              <a:rPr lang="ru-RU" dirty="0"/>
              <a:t>токсичности и патогенности в отношении объектов окружающей среды;</a:t>
            </a:r>
          </a:p>
          <a:p>
            <a:pPr marL="0" indent="0" fontAlgn="base">
              <a:buNone/>
            </a:pPr>
            <a:r>
              <a:rPr lang="ru-RU" dirty="0" smtClean="0"/>
              <a:t>- ориентация </a:t>
            </a:r>
            <a:r>
              <a:rPr lang="ru-RU" dirty="0"/>
              <a:t>на коммерческое применение в области биологической защиты растений и являться конкурентоспособным на мировом рынке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4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sz="3400" b="1" u="sng" dirty="0" smtClean="0"/>
              <a:t>Получение </a:t>
            </a:r>
            <a:r>
              <a:rPr lang="ru-RU" sz="3400" b="1" u="sng" dirty="0"/>
              <a:t>бактериальных </a:t>
            </a:r>
            <a:r>
              <a:rPr lang="ru-RU" sz="3400" b="1" u="sng" dirty="0" smtClean="0"/>
              <a:t>препаратов</a:t>
            </a:r>
          </a:p>
          <a:p>
            <a:pPr marL="0" indent="0">
              <a:buNone/>
            </a:pPr>
            <a:r>
              <a:rPr lang="ru-RU" dirty="0"/>
              <a:t>Промышленное производство биопрепаратов бактериального происхождения заключается в глубинном культивировании энтомопатогенных бактерий с целью получения максимального титра клеток в </a:t>
            </a:r>
            <a:r>
              <a:rPr lang="ru-RU" dirty="0" err="1"/>
              <a:t>культуральной</a:t>
            </a:r>
            <a:r>
              <a:rPr lang="ru-RU" dirty="0"/>
              <a:t> жидкости и накопления токсинов. Промышленные штаммы бактерий должны отвечать следующим требованиям: относиться к определенному серотипу (одному из 12 серотипов и 15 вариантов Δ-эндотоксина </a:t>
            </a:r>
            <a:r>
              <a:rPr lang="ru-RU" i="1" dirty="0" err="1"/>
              <a:t>Bacillus</a:t>
            </a:r>
            <a:r>
              <a:rPr lang="ru-RU" i="1" dirty="0"/>
              <a:t> </a:t>
            </a:r>
            <a:r>
              <a:rPr lang="ru-RU" i="1" dirty="0" err="1"/>
              <a:t>thuringiensis</a:t>
            </a:r>
            <a:r>
              <a:rPr lang="ru-RU" dirty="0"/>
              <a:t> </a:t>
            </a:r>
            <a:r>
              <a:rPr lang="ru-RU" dirty="0" err="1"/>
              <a:t>Berl</a:t>
            </a:r>
            <a:r>
              <a:rPr lang="ru-RU" dirty="0"/>
              <a:t>.), иметь высокую вирулентность и репродуктивность, среднюю чувствительность к комплексу бактериофагов, обеспечивать высокую эффективность биопрепарата. Технология производства всех бактериальных препаратов на основе </a:t>
            </a:r>
            <a:r>
              <a:rPr lang="ru-RU" i="1" dirty="0"/>
              <a:t>В. </a:t>
            </a:r>
            <a:r>
              <a:rPr lang="ru-RU" i="1" dirty="0" err="1"/>
              <a:t>thuringiensis</a:t>
            </a:r>
            <a:r>
              <a:rPr lang="ru-RU" dirty="0"/>
              <a:t> </a:t>
            </a:r>
            <a:r>
              <a:rPr lang="ru-RU" dirty="0" err="1"/>
              <a:t>Berl</a:t>
            </a:r>
            <a:r>
              <a:rPr lang="ru-RU" dirty="0"/>
              <a:t>. включает следующие стадии:</a:t>
            </a:r>
          </a:p>
          <a:p>
            <a:pPr marL="0" indent="0">
              <a:buNone/>
            </a:pPr>
            <a:r>
              <a:rPr lang="ru-RU" dirty="0"/>
              <a:t>1) выращивание посевного материала в лаборатории и посевном аппарате;</a:t>
            </a:r>
          </a:p>
          <a:p>
            <a:pPr marL="0" indent="0">
              <a:buNone/>
            </a:pPr>
            <a:r>
              <a:rPr lang="ru-RU" dirty="0"/>
              <a:t>2) культивирование в промышленном ферментере;</a:t>
            </a:r>
          </a:p>
          <a:p>
            <a:pPr marL="0" indent="0">
              <a:buNone/>
            </a:pPr>
            <a:r>
              <a:rPr lang="ru-RU" dirty="0"/>
              <a:t>3) концентрирование </a:t>
            </a:r>
            <a:r>
              <a:rPr lang="ru-RU" dirty="0" err="1"/>
              <a:t>культуральной</a:t>
            </a:r>
            <a:r>
              <a:rPr lang="ru-RU" dirty="0"/>
              <a:t> жидкости;</a:t>
            </a:r>
          </a:p>
          <a:p>
            <a:pPr marL="0" indent="0">
              <a:buNone/>
            </a:pPr>
            <a:r>
              <a:rPr lang="ru-RU" dirty="0"/>
              <a:t>4) сушка, стандартизация и фасовка готового препарата.</a:t>
            </a:r>
          </a:p>
          <a:p>
            <a:pPr marL="0" indent="0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109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036" y="4257092"/>
            <a:ext cx="3528392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/>
              <a:t>Чистая культура бактерий</a:t>
            </a:r>
            <a:endParaRPr lang="ru-RU" sz="2000" dirty="0"/>
          </a:p>
        </p:txBody>
      </p:sp>
      <p:pic>
        <p:nvPicPr>
          <p:cNvPr id="5122" name="Picture 2" descr="http://www.vniibzr.ru/wp-content/uploads/2017/03/20-250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1174"/>
            <a:ext cx="3458876" cy="345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vniibzr.ru/wp-content/uploads/2017/03/21-250x2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551173"/>
            <a:ext cx="3456383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4689558" y="4149080"/>
            <a:ext cx="366991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dirty="0" smtClean="0"/>
              <a:t>Лаборатория (цех) по производству биопрепаратов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46604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Бактерии для создания препарата выращивают сначала в 3-литровых колбах (банках) с искусственной питательной средой (ИПС), а затем в посевном аппарате в условиях аэрации (0,2 л воздуха на 1 л среды в 1 мин).</a:t>
            </a:r>
          </a:p>
          <a:p>
            <a:pPr marL="0" indent="0">
              <a:buNone/>
            </a:pPr>
            <a:r>
              <a:rPr lang="ru-RU" dirty="0"/>
              <a:t>Посевной материал должен содержать не менее 1,7х10</a:t>
            </a:r>
            <a:r>
              <a:rPr lang="ru-RU" baseline="30000" dirty="0"/>
              <a:t>9</a:t>
            </a:r>
            <a:r>
              <a:rPr lang="ru-RU" dirty="0"/>
              <a:t> спор в 1 мл. В посевной аппарат культура добавляется в количестве 0,05 % от объема питательной среды аппарата. Температура культивирования – 28–30 °С, продолжительность культивирования – 35–40 ч.</a:t>
            </a:r>
          </a:p>
          <a:p>
            <a:pPr marL="0" indent="0">
              <a:buNone/>
            </a:pPr>
            <a:r>
              <a:rPr lang="ru-RU" dirty="0"/>
              <a:t>Состав искусственной питательной среды в посевном аппарате и промышленном ферментере следующий: кормовые дрожжи (2–3 %), кукурузная мука (1–1,5 %), кашалотовый (рыбий) жир (1 %). При этом культуру доводят до стадии </a:t>
            </a:r>
            <a:r>
              <a:rPr lang="ru-RU" dirty="0" err="1"/>
              <a:t>споруляции</a:t>
            </a:r>
            <a:r>
              <a:rPr lang="ru-RU" dirty="0"/>
              <a:t> (образования спор у 90–95 % бактериальных клеток) (рис. 2). Если споры не требуются, то среда составляется из глюкозы технической (0,7 %), кукурузного экстракта (4 %), хлорида натрия (2 %). Состав среды влияет на соотношение спор и кристаллов эндотоксина бактерии в </a:t>
            </a:r>
            <a:r>
              <a:rPr lang="ru-RU" dirty="0" err="1"/>
              <a:t>культуральной</a:t>
            </a:r>
            <a:r>
              <a:rPr lang="ru-RU" dirty="0"/>
              <a:t> жидкости.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25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Процесс культивирования заканчивают при степени </a:t>
            </a:r>
            <a:r>
              <a:rPr lang="ru-RU" dirty="0" err="1"/>
              <a:t>споруляции</a:t>
            </a:r>
            <a:r>
              <a:rPr lang="ru-RU" dirty="0"/>
              <a:t> 90–95 % и титре спор в 1 мг не менее 1х10</a:t>
            </a:r>
            <a:r>
              <a:rPr lang="ru-RU" baseline="30000" dirty="0"/>
              <a:t>9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Готовую </a:t>
            </a:r>
            <a:r>
              <a:rPr lang="ru-RU" dirty="0" err="1"/>
              <a:t>культуральную</a:t>
            </a:r>
            <a:r>
              <a:rPr lang="ru-RU" dirty="0"/>
              <a:t> жидкость перекачивают в стерильный сборник, передают на сепарацию и получают пасту влажностью 85 % с выходом около 100 кг из 1 м</a:t>
            </a:r>
            <a:r>
              <a:rPr lang="ru-RU" baseline="30000" dirty="0"/>
              <a:t>3</a:t>
            </a:r>
            <a:r>
              <a:rPr lang="ru-RU" dirty="0"/>
              <a:t> </a:t>
            </a:r>
            <a:r>
              <a:rPr lang="ru-RU" dirty="0" err="1"/>
              <a:t>культуральной</a:t>
            </a:r>
            <a:r>
              <a:rPr lang="ru-RU" dirty="0"/>
              <a:t> жидкости и титром 20х10</a:t>
            </a:r>
            <a:r>
              <a:rPr lang="ru-RU" baseline="30000" dirty="0"/>
              <a:t>9</a:t>
            </a:r>
            <a:r>
              <a:rPr lang="ru-RU" dirty="0"/>
              <a:t> спор в 1 г пасты.</a:t>
            </a:r>
          </a:p>
          <a:p>
            <a:pPr marL="0" indent="0">
              <a:buNone/>
            </a:pPr>
            <a:r>
              <a:rPr lang="ru-RU" dirty="0"/>
              <a:t>Пасту собирают в отдельном сборнике. </a:t>
            </a:r>
            <a:r>
              <a:rPr lang="ru-RU" dirty="0" err="1"/>
              <a:t>Отцентрифугированную</a:t>
            </a:r>
            <a:r>
              <a:rPr lang="ru-RU" dirty="0"/>
              <a:t> питательную среду при необходимости используют еще 1–2 раза (многократное повторное использование его невозможно, так как в </a:t>
            </a:r>
            <a:r>
              <a:rPr lang="ru-RU" dirty="0" err="1"/>
              <a:t>культуральной</a:t>
            </a:r>
            <a:r>
              <a:rPr lang="ru-RU" dirty="0"/>
              <a:t> жидкости накапливаются вещества, тормозящие развитие бактерий). В дальнейшем </a:t>
            </a:r>
            <a:r>
              <a:rPr lang="ru-RU" dirty="0" err="1"/>
              <a:t>фугат</a:t>
            </a:r>
            <a:r>
              <a:rPr lang="ru-RU" dirty="0"/>
              <a:t> используют для производства кормовых дрожжей (цикл производства замкнутый, что важно с точки зрения экономичности и охраны окружающей среды).</a:t>
            </a:r>
          </a:p>
          <a:p>
            <a:pPr marL="0" indent="0">
              <a:buNone/>
            </a:pPr>
            <a:r>
              <a:rPr lang="ru-RU" dirty="0"/>
              <a:t>Пасту направляют на приготовление стабилизированной пасты или сухого смачивающегося порошка – конечных </a:t>
            </a:r>
            <a:r>
              <a:rPr lang="ru-RU" dirty="0" err="1"/>
              <a:t>препаративных</a:t>
            </a:r>
            <a:r>
              <a:rPr lang="ru-RU" dirty="0"/>
              <a:t> форм биопрепарата.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486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Для получения смачивающегося порошка пасту высушивают на распылительной сушилке до остаточной влажности 10 %, смешивают с каолином до стандарта – 30х10</a:t>
            </a:r>
            <a:r>
              <a:rPr lang="ru-RU" baseline="30000" dirty="0"/>
              <a:t>9</a:t>
            </a:r>
            <a:r>
              <a:rPr lang="ru-RU" dirty="0"/>
              <a:t> спор в 1 г препарата. Порошок фасуют в 4-слойные герметичные мешки по 20 кг.</a:t>
            </a:r>
          </a:p>
          <a:p>
            <a:pPr marL="0" indent="0">
              <a:buNone/>
            </a:pPr>
            <a:r>
              <a:rPr lang="ru-RU" dirty="0"/>
              <a:t>Стабилизированную пасту готовят, смешивая ее после сепарации с </a:t>
            </a:r>
            <a:r>
              <a:rPr lang="ru-RU" dirty="0" err="1"/>
              <a:t>карбоксиметилцеллюлозой</a:t>
            </a:r>
            <a:r>
              <a:rPr lang="ru-RU" dirty="0"/>
              <a:t> (КМЦ). Молекулы КМЦ, имеющие положительный заряд, за счет электростатических сил собирают на себе кристаллы и споры, заряжая их отрицательно, что способствует равномерному распределению активного начала во всем объеме пасты. Добавляют также консерванты, распределяющиеся равномерно между </a:t>
            </a:r>
            <a:r>
              <a:rPr lang="ru-RU" dirty="0" smtClean="0"/>
              <a:t>частицами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724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cf.ppt-online.org/files1/slide/w/WNkBarRSsTowVi3EeIvl48tXz62m7ALdqGucfQUY1x/slide-4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5080" y="548680"/>
            <a:ext cx="891372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63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Производство </a:t>
            </a:r>
            <a:r>
              <a:rPr lang="ru-RU" dirty="0" err="1" smtClean="0"/>
              <a:t>трихограммы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Общая схема массового производства </a:t>
            </a:r>
            <a:r>
              <a:rPr lang="ru-RU" b="1" dirty="0" err="1"/>
              <a:t>трихограммы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Технологический процесс массового производства </a:t>
            </a:r>
            <a:r>
              <a:rPr lang="ru-RU" dirty="0" err="1"/>
              <a:t>трихограммы</a:t>
            </a:r>
            <a:r>
              <a:rPr lang="ru-RU" dirty="0"/>
              <a:t> и зерновой моли схематично состоит из 8 операций:</a:t>
            </a:r>
          </a:p>
          <a:p>
            <a:pPr marL="0" indent="0">
              <a:buNone/>
            </a:pPr>
            <a:r>
              <a:rPr lang="ru-RU" dirty="0"/>
              <a:t>1. Подготовка зерна к заражению зерновой молью.</a:t>
            </a:r>
          </a:p>
          <a:p>
            <a:pPr marL="0" indent="0">
              <a:buNone/>
            </a:pPr>
            <a:r>
              <a:rPr lang="ru-RU" dirty="0"/>
              <a:t>2. Уход за зерном в период развития зерновой моли.</a:t>
            </a:r>
          </a:p>
          <a:p>
            <a:pPr marL="0" indent="0">
              <a:buNone/>
            </a:pPr>
            <a:r>
              <a:rPr lang="ru-RU" dirty="0"/>
              <a:t>3. Создание условий для вылета из зерна бабочек моли и их сбор.</a:t>
            </a:r>
          </a:p>
          <a:p>
            <a:pPr marL="0" indent="0">
              <a:buNone/>
            </a:pPr>
            <a:r>
              <a:rPr lang="ru-RU" dirty="0"/>
              <a:t>4. Содержание бабочек зерновой моли для откладки яиц.</a:t>
            </a:r>
          </a:p>
          <a:p>
            <a:pPr marL="0" indent="0">
              <a:buNone/>
            </a:pPr>
            <a:r>
              <a:rPr lang="ru-RU" dirty="0"/>
              <a:t>5. Сбор яиц зерновой моли.</a:t>
            </a:r>
          </a:p>
          <a:p>
            <a:pPr marL="0" indent="0">
              <a:buNone/>
            </a:pPr>
            <a:r>
              <a:rPr lang="ru-RU" dirty="0"/>
              <a:t>6. Очистка яиц зерновой моли.</a:t>
            </a:r>
          </a:p>
          <a:p>
            <a:pPr marL="0" indent="0">
              <a:buNone/>
            </a:pPr>
            <a:r>
              <a:rPr lang="ru-RU" dirty="0"/>
              <a:t>7. Заражение яиц моли и размножение </a:t>
            </a:r>
            <a:r>
              <a:rPr lang="ru-RU" dirty="0" err="1"/>
              <a:t>трихограммы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8. Хранение </a:t>
            </a:r>
            <a:r>
              <a:rPr lang="ru-RU" dirty="0" err="1"/>
              <a:t>трихограммы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063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Паста не подвержена гниению и брожению, не замерзает при хранении, ей не опасно увлажнение. Это вязкая жидкость кремового цвета без запаха. Производство стабилизированной пасты экономически более выгодно. В препарат можно вводить добавки: </a:t>
            </a:r>
            <a:r>
              <a:rPr lang="ru-RU" dirty="0" err="1"/>
              <a:t>антииспарители</a:t>
            </a:r>
            <a:r>
              <a:rPr lang="ru-RU" dirty="0"/>
              <a:t>, смачиватели, </a:t>
            </a:r>
            <a:r>
              <a:rPr lang="ru-RU" dirty="0" err="1"/>
              <a:t>прилипатели</a:t>
            </a:r>
            <a:r>
              <a:rPr lang="ru-RU" dirty="0"/>
              <a:t>, приманочные вещества (аттрактанты), а также вещества, защищающие бактерий от влияния солнечной радиации. Применяются бактериальные биопрепараты (</a:t>
            </a:r>
            <a:r>
              <a:rPr lang="ru-RU" dirty="0" err="1"/>
              <a:t>лепидоцид</a:t>
            </a:r>
            <a:r>
              <a:rPr lang="ru-RU" dirty="0"/>
              <a:t>, </a:t>
            </a:r>
            <a:r>
              <a:rPr lang="ru-RU" dirty="0" err="1"/>
              <a:t>дедробациллин</a:t>
            </a:r>
            <a:r>
              <a:rPr lang="ru-RU" dirty="0"/>
              <a:t>, </a:t>
            </a:r>
            <a:r>
              <a:rPr lang="ru-RU" dirty="0" err="1"/>
              <a:t>энтобактерин</a:t>
            </a:r>
            <a:r>
              <a:rPr lang="ru-RU" dirty="0"/>
              <a:t>, </a:t>
            </a:r>
            <a:r>
              <a:rPr lang="ru-RU" dirty="0" err="1"/>
              <a:t>дипел</a:t>
            </a:r>
            <a:r>
              <a:rPr lang="ru-RU" dirty="0"/>
              <a:t>, БИП и другие) на овощных культурах с нормой расхода 1–3 кг/га, на древесных культурах с нормой 3–5 кг/га против </a:t>
            </a:r>
            <a:r>
              <a:rPr lang="ru-RU" dirty="0" err="1"/>
              <a:t>листогрызущих</a:t>
            </a:r>
            <a:r>
              <a:rPr lang="ru-RU" dirty="0"/>
              <a:t> вредителей (гусениц чешуекрылых, ложногусениц пилильщиков, личинок жуков-листоедов и др.). Гибель вредителей наступает на 2-10-й день.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27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407707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Павлов Д.А., </a:t>
            </a:r>
            <a:r>
              <a:rPr lang="ru-RU" sz="2400" dirty="0" err="1" smtClean="0">
                <a:solidFill>
                  <a:srgbClr val="C00000"/>
                </a:solidFill>
              </a:rPr>
              <a:t>Ченикалова</a:t>
            </a:r>
            <a:r>
              <a:rPr lang="ru-RU" sz="2400" dirty="0" smtClean="0">
                <a:solidFill>
                  <a:srgbClr val="C00000"/>
                </a:solidFill>
              </a:rPr>
              <a:t> Е.В., Добронравова М.В., Биотехнология в защите растений. Практикум по выполнению лабораторных работ. – Ставрополь, 2013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14400" y="1628775"/>
            <a:ext cx="8229600" cy="24765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/>
              </a:rPr>
              <a:t> </a:t>
            </a:r>
            <a:r>
              <a:rPr lang="ru-RU" u="sng" dirty="0" smtClean="0">
                <a:hlinkClick r:id="rId2"/>
              </a:rPr>
              <a:t>ВНИИБЗР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://www.vniibzr.ru/ru/glavnaya/gosudarstvennaya-kollekciya-ehntomoakarifagov-i-mikroorganizmov/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26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mbv.org.ua/assets/images/%5E3FFB63123BF0C3BFBD0E178A28F7FADDD1547735F1E7BA428A%5Epimgpsh_fullsize_di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5641498" cy="598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/>
              <a:t>Подготовка зерна к заражению зерновой молью.</a:t>
            </a:r>
            <a:r>
              <a:rPr lang="ru-RU" dirty="0"/>
              <a:t> При проведении этой операции преследуют двоякую цель: обеззаразить зерно от амбарных вредителей и паразитов зерновой моли и оптимально подготовить зерно к заражению гусеницами моли. Зерно должно обладать влажностью 16–17 %, быть мягким, рыхлым, не терять своих пищевых качеств. Проводят термическое или химическое обеззараживание зерна. При химической фумигации бромистым метилом зерно не увлажняется, что снижает плодовитость полученной моли на 10 </a:t>
            </a:r>
            <a:r>
              <a:rPr lang="ru-RU" dirty="0" smtClean="0"/>
              <a:t>%.</a:t>
            </a:r>
          </a:p>
          <a:p>
            <a:pPr marL="0" indent="0">
              <a:buNone/>
            </a:pPr>
            <a:r>
              <a:rPr lang="ru-RU" dirty="0"/>
              <a:t>На практике чаще используется погружение зерна ячменя в перфорированных емкостях в горячую воду при температуре 90–95 °С.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21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Уход </a:t>
            </a:r>
            <a:r>
              <a:rPr lang="ru-RU" i="1" dirty="0"/>
              <a:t>за зерном в период развития гусениц.</a:t>
            </a:r>
            <a:r>
              <a:rPr lang="ru-RU" dirty="0"/>
              <a:t> Это сложный и трудоемкий процесс. На уход за 1 ц зерна затрачивается 2–7 человеко-дней, что составляет 50 % затрат на весь цикл размножения </a:t>
            </a:r>
            <a:r>
              <a:rPr lang="ru-RU" dirty="0" err="1"/>
              <a:t>трихограммы</a:t>
            </a:r>
            <a:r>
              <a:rPr lang="ru-RU" dirty="0"/>
              <a:t>. Выпускаемые промышленностью стеллажи с кюветами не механизируют операции по постоянному перемешиванию зерна, его увлажнению, контролю влажности (15–16 %) и температуры (25 °С). Зерно должно равномерно распределяться по кювете слоем не более 5 см.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52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/>
              <a:t>Вылет бабочек зерновой моли и их сбор.</a:t>
            </a:r>
            <a:r>
              <a:rPr lang="ru-RU" dirty="0"/>
              <a:t> Перед </a:t>
            </a:r>
            <a:r>
              <a:rPr lang="ru-RU" dirty="0" err="1"/>
              <a:t>отрождением</a:t>
            </a:r>
            <a:r>
              <a:rPr lang="ru-RU" dirty="0"/>
              <a:t> бабочек зараженное зерно помещают в специальные кассеты в боксы. В боксе создают оптимальные гидротермические условия: температуру 25–28 °С и влажность воздуха 80 %. Это способствует дружному вылету бабочек. Через отверстия в кассетах бабочки выходят и скапливаются в нижней конусовидной части боксов, открывающейся в общий </a:t>
            </a:r>
            <a:r>
              <a:rPr lang="ru-RU" dirty="0" err="1"/>
              <a:t>насекомопровод</a:t>
            </a:r>
            <a:r>
              <a:rPr lang="ru-RU" dirty="0"/>
              <a:t> с помощью автоматических задвижек. Оператор раз в сутки автоматически открывает задвижки, и бабочки из </a:t>
            </a:r>
            <a:r>
              <a:rPr lang="ru-RU" dirty="0" err="1"/>
              <a:t>насекомопровода</a:t>
            </a:r>
            <a:r>
              <a:rPr lang="ru-RU" dirty="0"/>
              <a:t> струей воздуха переносятся в </a:t>
            </a:r>
            <a:r>
              <a:rPr lang="ru-RU" dirty="0" err="1"/>
              <a:t>насекомоприемник</a:t>
            </a:r>
            <a:r>
              <a:rPr lang="ru-RU" dirty="0"/>
              <a:t>. При этой операции, </a:t>
            </a:r>
            <a:r>
              <a:rPr lang="ru-RU" dirty="0" smtClean="0"/>
              <a:t>травмируются </a:t>
            </a:r>
            <a:r>
              <a:rPr lang="ru-RU" dirty="0"/>
              <a:t>до 12–16 % бабочек.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28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25922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/>
              <a:t>Содержание бабочек зерновой моли.</a:t>
            </a:r>
            <a:r>
              <a:rPr lang="ru-RU" dirty="0"/>
              <a:t> Вылет бабочек одной партии длится от 16–18 до 30–40 дней. Бабочек помещают в специальные кассеты – садки и содержат в термостатах с обязательной аэрацией. Под кассетами устанавливают поддон с зерном, стимулирующим откладку яиц бабочками. Плотность содержания бабочек до 200 особей на 1 см</a:t>
            </a:r>
            <a:r>
              <a:rPr lang="ru-RU" baseline="30000" dirty="0"/>
              <a:t>2</a:t>
            </a:r>
            <a:r>
              <a:rPr lang="ru-RU" dirty="0"/>
              <a:t> садка. Откладка яиц и содержание одной партии бабочек в кассетах длится 4–5 суток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3" y="3068960"/>
            <a:ext cx="89289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Сбор и очистка яиц зерновой моли.</a:t>
            </a:r>
            <a:r>
              <a:rPr lang="ru-RU" sz="2400" dirty="0"/>
              <a:t> Откладка яиц бабочками моли происходит в кассетах. При сборе яиц бабочек отсасывают вакуумным устройством, а оставшихся и погибших вместе с яйцами высыпают на механические вибросита. При вибрации сит яйца отделяются от бабочек и мусора. При этом часть бабочек, особенно попавших на сита, травмируется, что не желательно. Отбор яиц необходимо производить ежедневно, так как </a:t>
            </a:r>
            <a:r>
              <a:rPr lang="ru-RU" sz="2400" dirty="0" err="1"/>
              <a:t>трихограмма</a:t>
            </a:r>
            <a:r>
              <a:rPr lang="ru-RU" sz="2400" dirty="0"/>
              <a:t> заражает только </a:t>
            </a:r>
            <a:r>
              <a:rPr lang="ru-RU" sz="2400" dirty="0" err="1"/>
              <a:t>свежеотложенные</a:t>
            </a:r>
            <a:r>
              <a:rPr lang="ru-RU" sz="2400" dirty="0"/>
              <a:t> яйца.</a:t>
            </a:r>
          </a:p>
        </p:txBody>
      </p:sp>
    </p:spTree>
    <p:extLst>
      <p:ext uri="{BB962C8B-B14F-4D97-AF65-F5344CB8AC3E}">
        <p14:creationId xmlns:p14="http://schemas.microsoft.com/office/powerpoint/2010/main" val="426767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712968" cy="309634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Вся работа по отделению бабочек от яиц проводится в вытяжных шкафах с соблюдением индивидуальных мер защиты работающего персонала. Затем яйца дополнительно очищают струей воздуха на пневматическом классификаторе.</a:t>
            </a:r>
          </a:p>
          <a:p>
            <a:r>
              <a:rPr lang="ru-RU" dirty="0"/>
              <a:t>При оптимальном режиме содержания бабочек одной партии яйцекладка заканчивается за 20 дней с выходом продукции – до 6–8 кг яиц от 1 т зерна.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https://cdn.shopify.com/s/files/1/0102/6312/products/B10MFN-_1__Trichogramma_alamy_large.jpg?v\u003d15021246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40968"/>
            <a:ext cx="36004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ua.all.biz/img/ua/catalog/1418749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55323"/>
            <a:ext cx="4752528" cy="356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24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Размножение </a:t>
            </a:r>
            <a:r>
              <a:rPr lang="ru-RU" i="1" dirty="0" err="1"/>
              <a:t>трихограммы</a:t>
            </a:r>
            <a:r>
              <a:rPr lang="ru-RU" i="1" dirty="0"/>
              <a:t>.</a:t>
            </a:r>
            <a:r>
              <a:rPr lang="ru-RU" dirty="0"/>
              <a:t> Для размножения </a:t>
            </a:r>
            <a:r>
              <a:rPr lang="ru-RU" dirty="0" err="1"/>
              <a:t>трихограммы</a:t>
            </a:r>
            <a:r>
              <a:rPr lang="ru-RU" dirty="0"/>
              <a:t> </a:t>
            </a:r>
            <a:r>
              <a:rPr lang="ru-RU" dirty="0" err="1"/>
              <a:t>биолаборатории</a:t>
            </a:r>
            <a:r>
              <a:rPr lang="ru-RU" dirty="0"/>
              <a:t> пользуются прозрачными емкостями с герметично закрывающимися крышками. Обычно это трехлитровые банки. На внутренние стенки их с помощью увлажнения паром наклеивают яйца моли. На промышленных </a:t>
            </a:r>
            <a:r>
              <a:rPr lang="ru-RU" dirty="0" err="1"/>
              <a:t>биофабриках</a:t>
            </a:r>
            <a:r>
              <a:rPr lang="ru-RU" dirty="0"/>
              <a:t> пользуются специальными контейнерами-вивариями из оргстекла, в которые вставляются стеклянные пластины, на которые так же наклеивают яйца моли</a:t>
            </a:r>
            <a:r>
              <a:rPr lang="ru-RU" dirty="0" smtClean="0"/>
              <a:t>.</a:t>
            </a:r>
          </a:p>
          <a:p>
            <a:r>
              <a:rPr lang="ru-RU" dirty="0"/>
              <a:t>В нижней части вивария находится пенал, в который помещают имаго </a:t>
            </a:r>
            <a:r>
              <a:rPr lang="ru-RU" dirty="0" err="1"/>
              <a:t>трихограммы</a:t>
            </a:r>
            <a:r>
              <a:rPr lang="ru-RU" dirty="0"/>
              <a:t> или зараженные ею яйца моли. По мере вылета </a:t>
            </a:r>
            <a:r>
              <a:rPr lang="ru-RU" dirty="0" err="1"/>
              <a:t>трихограммы</a:t>
            </a:r>
            <a:r>
              <a:rPr lang="ru-RU" dirty="0"/>
              <a:t> она заражает наклеенные яйца моли. Заражение ведут из расчета 1 самка </a:t>
            </a:r>
            <a:r>
              <a:rPr lang="ru-RU" dirty="0" err="1"/>
              <a:t>трихограммы</a:t>
            </a:r>
            <a:r>
              <a:rPr lang="ru-RU" dirty="0"/>
              <a:t> на 20 яиц моли.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976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545</Words>
  <Application>Microsoft Office PowerPoint</Application>
  <PresentationFormat>Экран (4:3)</PresentationFormat>
  <Paragraphs>54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Биотехнология в защите растений</vt:lpstr>
      <vt:lpstr>Производство трихограммы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Производство биопрепаратов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Павлов Д.А., Ченикалова Е.В., Добронравова М.В., Биотехнология в защите растений. Практикум по выполнению лабораторных работ. – Ставрополь,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Люба</dc:creator>
  <cp:lastModifiedBy>Люба</cp:lastModifiedBy>
  <cp:revision>9</cp:revision>
  <dcterms:created xsi:type="dcterms:W3CDTF">2019-09-18T12:03:10Z</dcterms:created>
  <dcterms:modified xsi:type="dcterms:W3CDTF">2019-09-24T16:45:37Z</dcterms:modified>
</cp:coreProperties>
</file>